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 Kumar" userId="ce9acba9eabe1e21" providerId="LiveId" clId="{C3318E9C-F231-4B4B-A77A-4B9B6B0651C1}"/>
    <pc:docChg chg="undo custSel modSld">
      <pc:chgData name="Vivek Kumar" userId="ce9acba9eabe1e21" providerId="LiveId" clId="{C3318E9C-F231-4B4B-A77A-4B9B6B0651C1}" dt="2024-02-09T08:02:26.514" v="7" actId="478"/>
      <pc:docMkLst>
        <pc:docMk/>
      </pc:docMkLst>
      <pc:sldChg chg="addSp delSp mod">
        <pc:chgData name="Vivek Kumar" userId="ce9acba9eabe1e21" providerId="LiveId" clId="{C3318E9C-F231-4B4B-A77A-4B9B6B0651C1}" dt="2024-02-09T08:02:26.514" v="7" actId="478"/>
        <pc:sldMkLst>
          <pc:docMk/>
          <pc:sldMk cId="1795283929" sldId="262"/>
        </pc:sldMkLst>
        <pc:picChg chg="add del">
          <ac:chgData name="Vivek Kumar" userId="ce9acba9eabe1e21" providerId="LiveId" clId="{C3318E9C-F231-4B4B-A77A-4B9B6B0651C1}" dt="2024-02-09T08:02:26.514" v="7" actId="478"/>
          <ac:picMkLst>
            <pc:docMk/>
            <pc:sldMk cId="1795283929" sldId="262"/>
            <ac:picMk id="19" creationId="{62E9B016-01F1-3242-5B55-0CD6783628FD}"/>
          </ac:picMkLst>
        </pc:picChg>
        <pc:picChg chg="add del">
          <ac:chgData name="Vivek Kumar" userId="ce9acba9eabe1e21" providerId="LiveId" clId="{C3318E9C-F231-4B4B-A77A-4B9B6B0651C1}" dt="2024-02-09T08:02:25.887" v="6" actId="478"/>
          <ac:picMkLst>
            <pc:docMk/>
            <pc:sldMk cId="1795283929" sldId="262"/>
            <ac:picMk id="22" creationId="{6BC4C591-ED10-B6EC-77B1-A6796270E202}"/>
          </ac:picMkLst>
        </pc:picChg>
      </pc:sldChg>
      <pc:sldChg chg="addSp delSp mod">
        <pc:chgData name="Vivek Kumar" userId="ce9acba9eabe1e21" providerId="LiveId" clId="{C3318E9C-F231-4B4B-A77A-4B9B6B0651C1}" dt="2024-02-09T08:02:25.212" v="5" actId="478"/>
        <pc:sldMkLst>
          <pc:docMk/>
          <pc:sldMk cId="1960776428" sldId="263"/>
        </pc:sldMkLst>
        <pc:picChg chg="add del">
          <ac:chgData name="Vivek Kumar" userId="ce9acba9eabe1e21" providerId="LiveId" clId="{C3318E9C-F231-4B4B-A77A-4B9B6B0651C1}" dt="2024-02-09T08:02:25.212" v="5" actId="478"/>
          <ac:picMkLst>
            <pc:docMk/>
            <pc:sldMk cId="1960776428" sldId="263"/>
            <ac:picMk id="14" creationId="{D163C979-227F-9A09-7861-1A6667B9BCA0}"/>
          </ac:picMkLst>
        </pc:picChg>
        <pc:picChg chg="add del">
          <ac:chgData name="Vivek Kumar" userId="ce9acba9eabe1e21" providerId="LiveId" clId="{C3318E9C-F231-4B4B-A77A-4B9B6B0651C1}" dt="2024-02-09T08:02:24.496" v="4" actId="478"/>
          <ac:picMkLst>
            <pc:docMk/>
            <pc:sldMk cId="1960776428" sldId="263"/>
            <ac:picMk id="18" creationId="{BBDFA890-2100-FD6C-6164-41575CDF8C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1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9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3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2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9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4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2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6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1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6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24" r:id="rId6"/>
    <p:sldLayoutId id="2147483920" r:id="rId7"/>
    <p:sldLayoutId id="2147483921" r:id="rId8"/>
    <p:sldLayoutId id="2147483922" r:id="rId9"/>
    <p:sldLayoutId id="2147483923" r:id="rId10"/>
    <p:sldLayoutId id="21474839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hank-you-png/download/404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ospacientes.com/noticias/legislacion/los-neumologos-piden-evaluar-el-acceso-de-los-pacientes-con-apnea-del-sueno-a-la-conduccion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6/how-machine-learning-and-ai-are-transforming-the-online-gambling-industry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kleo.com/should-i-cover-up-my-webcam-when-im-not-using-it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classrooms-of-the-e-future-will-be-virtual-with-life-like-reality-45251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2" name="Rectangle 181">
            <a:extLst>
              <a:ext uri="{FF2B5EF4-FFF2-40B4-BE49-F238E27FC236}">
                <a16:creationId xmlns:a16="http://schemas.microsoft.com/office/drawing/2014/main" id="{4D7E4E2C-86DD-480F-90B7-16EACF5CB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711F2E7-CB9E-42C0-9301-B95C19E45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924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A938BF42-A8C1-4B84-8ADB-8D608DAD9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454" y="1"/>
            <a:ext cx="8229599" cy="6857999"/>
          </a:xfrm>
          <a:custGeom>
            <a:avLst/>
            <a:gdLst>
              <a:gd name="connsiteX0" fmla="*/ 2 w 8229599"/>
              <a:gd name="connsiteY0" fmla="*/ 0 h 6857999"/>
              <a:gd name="connsiteX1" fmla="*/ 3564834 w 8229599"/>
              <a:gd name="connsiteY1" fmla="*/ 0 h 6857999"/>
              <a:gd name="connsiteX2" fmla="*/ 7316151 w 8229599"/>
              <a:gd name="connsiteY2" fmla="*/ 0 h 6857999"/>
              <a:gd name="connsiteX3" fmla="*/ 8229599 w 8229599"/>
              <a:gd name="connsiteY3" fmla="*/ 0 h 6857999"/>
              <a:gd name="connsiteX4" fmla="*/ 8229599 w 8229599"/>
              <a:gd name="connsiteY4" fmla="*/ 6857999 h 6857999"/>
              <a:gd name="connsiteX5" fmla="*/ 3658076 w 8229599"/>
              <a:gd name="connsiteY5" fmla="*/ 6857999 h 6857999"/>
              <a:gd name="connsiteX6" fmla="*/ 3564834 w 8229599"/>
              <a:gd name="connsiteY6" fmla="*/ 6857999 h 6857999"/>
              <a:gd name="connsiteX7" fmla="*/ 3564834 w 8229599"/>
              <a:gd name="connsiteY7" fmla="*/ 6855652 h 6857999"/>
              <a:gd name="connsiteX8" fmla="*/ 3469832 w 8229599"/>
              <a:gd name="connsiteY8" fmla="*/ 6853261 h 6857999"/>
              <a:gd name="connsiteX9" fmla="*/ 0 w 8229599"/>
              <a:gd name="connsiteY9" fmla="*/ 3216493 h 6857999"/>
              <a:gd name="connsiteX10" fmla="*/ 2532 w 8229599"/>
              <a:gd name="connsiteY10" fmla="*/ 3116768 h 6857999"/>
              <a:gd name="connsiteX11" fmla="*/ 2 w 8229599"/>
              <a:gd name="connsiteY11" fmla="*/ 311676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29599" h="6857999">
                <a:moveTo>
                  <a:pt x="2" y="0"/>
                </a:moveTo>
                <a:lnTo>
                  <a:pt x="3564834" y="0"/>
                </a:lnTo>
                <a:lnTo>
                  <a:pt x="7316151" y="0"/>
                </a:lnTo>
                <a:lnTo>
                  <a:pt x="8229599" y="0"/>
                </a:lnTo>
                <a:lnTo>
                  <a:pt x="8229599" y="6857999"/>
                </a:lnTo>
                <a:lnTo>
                  <a:pt x="3658076" y="6857999"/>
                </a:lnTo>
                <a:lnTo>
                  <a:pt x="3564834" y="6857999"/>
                </a:lnTo>
                <a:lnTo>
                  <a:pt x="3564834" y="6855652"/>
                </a:lnTo>
                <a:lnTo>
                  <a:pt x="3469832" y="6853261"/>
                </a:lnTo>
                <a:cubicBezTo>
                  <a:pt x="1537014" y="6755730"/>
                  <a:pt x="0" y="5164793"/>
                  <a:pt x="0" y="3216493"/>
                </a:cubicBezTo>
                <a:lnTo>
                  <a:pt x="2532" y="3116768"/>
                </a:lnTo>
                <a:lnTo>
                  <a:pt x="2" y="31167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62" y="943969"/>
            <a:ext cx="5634252" cy="3421038"/>
          </a:xfrm>
        </p:spPr>
        <p:txBody>
          <a:bodyPr vert="horz" lIns="91440" tIns="45720" rIns="91440" bIns="45720" rtlCol="0" anchor="t" anchorCtr="0">
            <a:normAutofit fontScale="90000"/>
          </a:bodyPr>
          <a:lstStyle/>
          <a:p>
            <a:r>
              <a:rPr lang="en-IN" sz="5400" b="1" dirty="0">
                <a:solidFill>
                  <a:schemeClr val="bg2"/>
                </a:solidFill>
                <a:latin typeface="Georgia" panose="02040502050405020303" pitchFamily="18" charset="0"/>
              </a:rPr>
              <a:t>Next-Gen Driver Vigilance in Revolutionizing Road Safety</a:t>
            </a:r>
            <a:endParaRPr lang="en-US" sz="54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C13ACF3-903E-4B6E-B59C-B9796350F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16355"/>
            <a:ext cx="7920717" cy="2241645"/>
          </a:xfrm>
          <a:custGeom>
            <a:avLst/>
            <a:gdLst>
              <a:gd name="connsiteX0" fmla="*/ 0 w 7920717"/>
              <a:gd name="connsiteY0" fmla="*/ 0 h 2241645"/>
              <a:gd name="connsiteX1" fmla="*/ 5125706 w 7920717"/>
              <a:gd name="connsiteY1" fmla="*/ 0 h 2241645"/>
              <a:gd name="connsiteX2" fmla="*/ 5125706 w 7920717"/>
              <a:gd name="connsiteY2" fmla="*/ 1919 h 2241645"/>
              <a:gd name="connsiteX3" fmla="*/ 5201593 w 7920717"/>
              <a:gd name="connsiteY3" fmla="*/ 0 h 2241645"/>
              <a:gd name="connsiteX4" fmla="*/ 7916273 w 7920717"/>
              <a:gd name="connsiteY4" fmla="*/ 2212528 h 2241645"/>
              <a:gd name="connsiteX5" fmla="*/ 7920717 w 7920717"/>
              <a:gd name="connsiteY5" fmla="*/ 2241645 h 2241645"/>
              <a:gd name="connsiteX6" fmla="*/ 0 w 7920717"/>
              <a:gd name="connsiteY6" fmla="*/ 2241645 h 224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0717" h="2241645">
                <a:moveTo>
                  <a:pt x="0" y="0"/>
                </a:moveTo>
                <a:lnTo>
                  <a:pt x="5125706" y="0"/>
                </a:lnTo>
                <a:lnTo>
                  <a:pt x="5125706" y="1919"/>
                </a:lnTo>
                <a:lnTo>
                  <a:pt x="5201593" y="0"/>
                </a:lnTo>
                <a:cubicBezTo>
                  <a:pt x="6540665" y="0"/>
                  <a:pt x="7657890" y="949841"/>
                  <a:pt x="7916273" y="2212528"/>
                </a:cubicBezTo>
                <a:lnTo>
                  <a:pt x="7920717" y="2241645"/>
                </a:lnTo>
                <a:lnTo>
                  <a:pt x="0" y="224164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4" name="Picture 2" descr="Close-up of broken glass">
            <a:extLst>
              <a:ext uri="{FF2B5EF4-FFF2-40B4-BE49-F238E27FC236}">
                <a16:creationId xmlns:a16="http://schemas.microsoft.com/office/drawing/2014/main" id="{EA899D5C-96E9-DE8E-B0AB-E013E424A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6" r="37060" b="-1"/>
          <a:stretch/>
        </p:blipFill>
        <p:spPr>
          <a:xfrm>
            <a:off x="7924800" y="10"/>
            <a:ext cx="426719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6CEC4-0F53-01D2-A8BF-65E9BE46DBBD}"/>
              </a:ext>
            </a:extLst>
          </p:cNvPr>
          <p:cNvSpPr txBox="1"/>
          <p:nvPr/>
        </p:nvSpPr>
        <p:spPr>
          <a:xfrm>
            <a:off x="1687285" y="4713026"/>
            <a:ext cx="440871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 dirty="0">
                <a:solidFill>
                  <a:schemeClr val="bg2"/>
                </a:solidFill>
                <a:latin typeface="Georgia Pro"/>
              </a:rPr>
              <a:t>SUBMITTED BY:</a:t>
            </a:r>
          </a:p>
          <a:p>
            <a:endParaRPr lang="en-US" sz="2000" dirty="0">
              <a:solidFill>
                <a:schemeClr val="bg2"/>
              </a:solidFill>
              <a:latin typeface="Georgia Pro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2"/>
                </a:solidFill>
                <a:latin typeface="Georgia Pro"/>
              </a:rPr>
              <a:t>HARI OM SINGH- 21BCS8441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2"/>
                </a:solidFill>
                <a:latin typeface="Georgia Pro"/>
              </a:rPr>
              <a:t>VIVEK KUMAR-21BCS8572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2"/>
                </a:solidFill>
                <a:latin typeface="Georgia Pro"/>
              </a:rPr>
              <a:t>HIMANSH RAJPUT-21BCS10625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2"/>
                </a:solidFill>
                <a:latin typeface="Georgia Pro"/>
              </a:rPr>
              <a:t>PRANAB SHARMA-21BCS8942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2"/>
              </a:solidFill>
              <a:latin typeface="Georgia Pro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234A20-CE7D-4102-8DC5-1B91AD5EE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2FB279D-BF21-C61E-0B4B-22259D440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9F730A7-EE45-4B2E-A92F-C56CECF83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579" y="-96579"/>
            <a:ext cx="2667000" cy="2860158"/>
          </a:xfrm>
          <a:custGeom>
            <a:avLst/>
            <a:gdLst>
              <a:gd name="connsiteX0" fmla="*/ 0 w 2667000"/>
              <a:gd name="connsiteY0" fmla="*/ 3175 h 2860158"/>
              <a:gd name="connsiteX1" fmla="*/ 2565337 w 2667000"/>
              <a:gd name="connsiteY1" fmla="*/ 2845921 h 2860158"/>
              <a:gd name="connsiteX2" fmla="*/ 2667000 w 2667000"/>
              <a:gd name="connsiteY2" fmla="*/ 2851055 h 2860158"/>
              <a:gd name="connsiteX3" fmla="*/ 2667000 w 2667000"/>
              <a:gd name="connsiteY3" fmla="*/ 2860158 h 2860158"/>
              <a:gd name="connsiteX4" fmla="*/ 0 w 2667000"/>
              <a:gd name="connsiteY4" fmla="*/ 2860158 h 2860158"/>
              <a:gd name="connsiteX5" fmla="*/ 0 w 2667000"/>
              <a:gd name="connsiteY5" fmla="*/ 0 h 2860158"/>
              <a:gd name="connsiteX6" fmla="*/ 160 w 2667000"/>
              <a:gd name="connsiteY6" fmla="*/ 0 h 2860158"/>
              <a:gd name="connsiteX7" fmla="*/ 0 w 2667000"/>
              <a:gd name="connsiteY7" fmla="*/ 3175 h 286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7000" h="2860158">
                <a:moveTo>
                  <a:pt x="0" y="3175"/>
                </a:moveTo>
                <a:cubicBezTo>
                  <a:pt x="0" y="1482694"/>
                  <a:pt x="1124425" y="2699589"/>
                  <a:pt x="2565337" y="2845921"/>
                </a:cubicBezTo>
                <a:lnTo>
                  <a:pt x="2667000" y="2851055"/>
                </a:lnTo>
                <a:lnTo>
                  <a:pt x="2667000" y="2860158"/>
                </a:lnTo>
                <a:lnTo>
                  <a:pt x="0" y="2860158"/>
                </a:lnTo>
                <a:close/>
                <a:moveTo>
                  <a:pt x="0" y="0"/>
                </a:moveTo>
                <a:lnTo>
                  <a:pt x="160" y="0"/>
                </a:lnTo>
                <a:lnTo>
                  <a:pt x="0" y="317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735551-5237-4641-91F5-6C7A5992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39000" y="0"/>
            <a:ext cx="4953000" cy="6858000"/>
          </a:xfrm>
          <a:custGeom>
            <a:avLst/>
            <a:gdLst>
              <a:gd name="connsiteX0" fmla="*/ 4700562 w 4953000"/>
              <a:gd name="connsiteY0" fmla="*/ 2375 h 6858000"/>
              <a:gd name="connsiteX1" fmla="*/ 4606656 w 4953000"/>
              <a:gd name="connsiteY1" fmla="*/ 0 h 6858000"/>
              <a:gd name="connsiteX2" fmla="*/ 4953000 w 4953000"/>
              <a:gd name="connsiteY2" fmla="*/ 0 h 6858000"/>
              <a:gd name="connsiteX3" fmla="*/ 4953000 w 4953000"/>
              <a:gd name="connsiteY3" fmla="*/ 2 h 6858000"/>
              <a:gd name="connsiteX4" fmla="*/ 4700562 w 4953000"/>
              <a:gd name="connsiteY4" fmla="*/ 2 h 6858000"/>
              <a:gd name="connsiteX5" fmla="*/ 1178476 w 4953000"/>
              <a:gd name="connsiteY5" fmla="*/ 6858000 h 6858000"/>
              <a:gd name="connsiteX6" fmla="*/ 0 w 4953000"/>
              <a:gd name="connsiteY6" fmla="*/ 6858000 h 6858000"/>
              <a:gd name="connsiteX7" fmla="*/ 0 w 4953000"/>
              <a:gd name="connsiteY7" fmla="*/ 0 h 6858000"/>
              <a:gd name="connsiteX8" fmla="*/ 4606656 w 4953000"/>
              <a:gd name="connsiteY8" fmla="*/ 0 h 6858000"/>
              <a:gd name="connsiteX9" fmla="*/ 1177656 w 4953000"/>
              <a:gd name="connsiteY9" fmla="*/ 3429000 h 6858000"/>
              <a:gd name="connsiteX10" fmla="*/ 1178921 w 4953000"/>
              <a:gd name="connsiteY10" fmla="*/ 3479029 h 6858000"/>
              <a:gd name="connsiteX11" fmla="*/ 1178476 w 4953000"/>
              <a:gd name="connsiteY11" fmla="*/ 34790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53000" h="6858000">
                <a:moveTo>
                  <a:pt x="4700562" y="2375"/>
                </a:moveTo>
                <a:lnTo>
                  <a:pt x="4606656" y="0"/>
                </a:lnTo>
                <a:lnTo>
                  <a:pt x="4953000" y="0"/>
                </a:lnTo>
                <a:lnTo>
                  <a:pt x="4953000" y="2"/>
                </a:lnTo>
                <a:lnTo>
                  <a:pt x="4700562" y="2"/>
                </a:lnTo>
                <a:close/>
                <a:moveTo>
                  <a:pt x="117847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606656" y="0"/>
                </a:lnTo>
                <a:cubicBezTo>
                  <a:pt x="2712871" y="0"/>
                  <a:pt x="1177656" y="1535216"/>
                  <a:pt x="1177656" y="3429000"/>
                </a:cubicBezTo>
                <a:lnTo>
                  <a:pt x="1178921" y="3479029"/>
                </a:lnTo>
                <a:lnTo>
                  <a:pt x="1178476" y="347902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1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2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6" name="Rectangle 26">
            <a:extLst>
              <a:ext uri="{FF2B5EF4-FFF2-40B4-BE49-F238E27FC236}">
                <a16:creationId xmlns:a16="http://schemas.microsoft.com/office/drawing/2014/main" id="{74B3D70D-66D9-402D-A930-2FDEFB95A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FDA4803-1D4B-67EE-D661-B5005C31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887" r="35113" b="-1"/>
          <a:stretch/>
        </p:blipFill>
        <p:spPr>
          <a:xfrm>
            <a:off x="2438400" y="-931"/>
            <a:ext cx="5486397" cy="6858000"/>
          </a:xfrm>
          <a:prstGeom prst="rect">
            <a:avLst/>
          </a:prstGeom>
        </p:spPr>
      </p:pic>
      <p:sp>
        <p:nvSpPr>
          <p:cNvPr id="37" name="Freeform: Shape 28">
            <a:extLst>
              <a:ext uri="{FF2B5EF4-FFF2-40B4-BE49-F238E27FC236}">
                <a16:creationId xmlns:a16="http://schemas.microsoft.com/office/drawing/2014/main" id="{595D71CF-2BB8-4F35-8905-B81E955FB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309"/>
            <a:ext cx="5894125" cy="6876910"/>
          </a:xfrm>
          <a:custGeom>
            <a:avLst/>
            <a:gdLst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1958454 w 5894125"/>
              <a:gd name="connsiteY2" fmla="*/ 0 h 6866308"/>
              <a:gd name="connsiteX3" fmla="*/ 5894125 w 5894125"/>
              <a:gd name="connsiteY3" fmla="*/ 0 h 6866308"/>
              <a:gd name="connsiteX4" fmla="*/ 2463170 w 5894125"/>
              <a:gd name="connsiteY4" fmla="*/ 3430955 h 6866308"/>
              <a:gd name="connsiteX5" fmla="*/ 5717569 w 5894125"/>
              <a:gd name="connsiteY5" fmla="*/ 6857446 h 6866308"/>
              <a:gd name="connsiteX6" fmla="*/ 5739481 w 5894125"/>
              <a:gd name="connsiteY6" fmla="*/ 6858000 h 6866308"/>
              <a:gd name="connsiteX7" fmla="*/ 1958454 w 5894125"/>
              <a:gd name="connsiteY7" fmla="*/ 6858000 h 6866308"/>
              <a:gd name="connsiteX8" fmla="*/ 1958454 w 5894125"/>
              <a:gd name="connsiteY8" fmla="*/ 6866308 h 6866308"/>
              <a:gd name="connsiteX9" fmla="*/ 0 w 5894125"/>
              <a:gd name="connsiteY9" fmla="*/ 6866308 h 6866308"/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1958454 w 5894125"/>
              <a:gd name="connsiteY2" fmla="*/ 0 h 6866308"/>
              <a:gd name="connsiteX3" fmla="*/ 5894125 w 5894125"/>
              <a:gd name="connsiteY3" fmla="*/ 0 h 6866308"/>
              <a:gd name="connsiteX4" fmla="*/ 2463170 w 5894125"/>
              <a:gd name="connsiteY4" fmla="*/ 3430955 h 6866308"/>
              <a:gd name="connsiteX5" fmla="*/ 5717569 w 5894125"/>
              <a:gd name="connsiteY5" fmla="*/ 6857446 h 6866308"/>
              <a:gd name="connsiteX6" fmla="*/ 5739481 w 5894125"/>
              <a:gd name="connsiteY6" fmla="*/ 6858000 h 6866308"/>
              <a:gd name="connsiteX7" fmla="*/ 1958454 w 5894125"/>
              <a:gd name="connsiteY7" fmla="*/ 6858000 h 6866308"/>
              <a:gd name="connsiteX8" fmla="*/ 0 w 5894125"/>
              <a:gd name="connsiteY8" fmla="*/ 6866308 h 6866308"/>
              <a:gd name="connsiteX9" fmla="*/ 0 w 5894125"/>
              <a:gd name="connsiteY9" fmla="*/ 0 h 6866308"/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1958454 w 5894125"/>
              <a:gd name="connsiteY2" fmla="*/ 0 h 6866308"/>
              <a:gd name="connsiteX3" fmla="*/ 5894125 w 5894125"/>
              <a:gd name="connsiteY3" fmla="*/ 0 h 6866308"/>
              <a:gd name="connsiteX4" fmla="*/ 2463170 w 5894125"/>
              <a:gd name="connsiteY4" fmla="*/ 3430955 h 6866308"/>
              <a:gd name="connsiteX5" fmla="*/ 5717569 w 5894125"/>
              <a:gd name="connsiteY5" fmla="*/ 6857446 h 6866308"/>
              <a:gd name="connsiteX6" fmla="*/ 5739481 w 5894125"/>
              <a:gd name="connsiteY6" fmla="*/ 6858000 h 6866308"/>
              <a:gd name="connsiteX7" fmla="*/ 0 w 5894125"/>
              <a:gd name="connsiteY7" fmla="*/ 6866308 h 6866308"/>
              <a:gd name="connsiteX8" fmla="*/ 0 w 5894125"/>
              <a:gd name="connsiteY8" fmla="*/ 0 h 6866308"/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1958454 w 5894125"/>
              <a:gd name="connsiteY2" fmla="*/ 0 h 6866308"/>
              <a:gd name="connsiteX3" fmla="*/ 5894125 w 5894125"/>
              <a:gd name="connsiteY3" fmla="*/ 0 h 6866308"/>
              <a:gd name="connsiteX4" fmla="*/ 2463170 w 5894125"/>
              <a:gd name="connsiteY4" fmla="*/ 3430955 h 6866308"/>
              <a:gd name="connsiteX5" fmla="*/ 5717569 w 5894125"/>
              <a:gd name="connsiteY5" fmla="*/ 6857446 h 6866308"/>
              <a:gd name="connsiteX6" fmla="*/ 5739481 w 5894125"/>
              <a:gd name="connsiteY6" fmla="*/ 6858000 h 6866308"/>
              <a:gd name="connsiteX7" fmla="*/ 0 w 5894125"/>
              <a:gd name="connsiteY7" fmla="*/ 6866308 h 6866308"/>
              <a:gd name="connsiteX8" fmla="*/ 0 w 5894125"/>
              <a:gd name="connsiteY8" fmla="*/ 0 h 6866308"/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5894125 w 5894125"/>
              <a:gd name="connsiteY2" fmla="*/ 0 h 6866308"/>
              <a:gd name="connsiteX3" fmla="*/ 2463170 w 5894125"/>
              <a:gd name="connsiteY3" fmla="*/ 3430955 h 6866308"/>
              <a:gd name="connsiteX4" fmla="*/ 5717569 w 5894125"/>
              <a:gd name="connsiteY4" fmla="*/ 6857446 h 6866308"/>
              <a:gd name="connsiteX5" fmla="*/ 5739481 w 5894125"/>
              <a:gd name="connsiteY5" fmla="*/ 6858000 h 6866308"/>
              <a:gd name="connsiteX6" fmla="*/ 0 w 5894125"/>
              <a:gd name="connsiteY6" fmla="*/ 6866308 h 6866308"/>
              <a:gd name="connsiteX7" fmla="*/ 0 w 5894125"/>
              <a:gd name="connsiteY7" fmla="*/ 0 h 6866308"/>
              <a:gd name="connsiteX0" fmla="*/ 0 w 5894125"/>
              <a:gd name="connsiteY0" fmla="*/ 0 h 6866308"/>
              <a:gd name="connsiteX1" fmla="*/ 5894125 w 5894125"/>
              <a:gd name="connsiteY1" fmla="*/ 0 h 6866308"/>
              <a:gd name="connsiteX2" fmla="*/ 2463170 w 5894125"/>
              <a:gd name="connsiteY2" fmla="*/ 3430955 h 6866308"/>
              <a:gd name="connsiteX3" fmla="*/ 5717569 w 5894125"/>
              <a:gd name="connsiteY3" fmla="*/ 6857446 h 6866308"/>
              <a:gd name="connsiteX4" fmla="*/ 5739481 w 5894125"/>
              <a:gd name="connsiteY4" fmla="*/ 6858000 h 6866308"/>
              <a:gd name="connsiteX5" fmla="*/ 0 w 5894125"/>
              <a:gd name="connsiteY5" fmla="*/ 6866308 h 6866308"/>
              <a:gd name="connsiteX6" fmla="*/ 0 w 5894125"/>
              <a:gd name="connsiteY6" fmla="*/ 0 h 68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4125" h="6866308">
                <a:moveTo>
                  <a:pt x="0" y="0"/>
                </a:moveTo>
                <a:lnTo>
                  <a:pt x="5894125" y="0"/>
                </a:lnTo>
                <a:cubicBezTo>
                  <a:pt x="3999261" y="0"/>
                  <a:pt x="2463170" y="1536091"/>
                  <a:pt x="2463170" y="3430955"/>
                </a:cubicBezTo>
                <a:cubicBezTo>
                  <a:pt x="2463170" y="5266604"/>
                  <a:pt x="3904755" y="6765554"/>
                  <a:pt x="5717569" y="6857446"/>
                </a:cubicBezTo>
                <a:lnTo>
                  <a:pt x="5739481" y="6858000"/>
                </a:lnTo>
                <a:lnTo>
                  <a:pt x="0" y="6866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E222BF99-418A-43EA-8976-4FD92B25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309"/>
            <a:ext cx="5894125" cy="6876910"/>
          </a:xfrm>
          <a:custGeom>
            <a:avLst/>
            <a:gdLst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1958454 w 5894125"/>
              <a:gd name="connsiteY2" fmla="*/ 0 h 6866308"/>
              <a:gd name="connsiteX3" fmla="*/ 5894125 w 5894125"/>
              <a:gd name="connsiteY3" fmla="*/ 0 h 6866308"/>
              <a:gd name="connsiteX4" fmla="*/ 2463170 w 5894125"/>
              <a:gd name="connsiteY4" fmla="*/ 3430955 h 6866308"/>
              <a:gd name="connsiteX5" fmla="*/ 5717569 w 5894125"/>
              <a:gd name="connsiteY5" fmla="*/ 6857446 h 6866308"/>
              <a:gd name="connsiteX6" fmla="*/ 5739481 w 5894125"/>
              <a:gd name="connsiteY6" fmla="*/ 6858000 h 6866308"/>
              <a:gd name="connsiteX7" fmla="*/ 1958454 w 5894125"/>
              <a:gd name="connsiteY7" fmla="*/ 6858000 h 6866308"/>
              <a:gd name="connsiteX8" fmla="*/ 1958454 w 5894125"/>
              <a:gd name="connsiteY8" fmla="*/ 6866308 h 6866308"/>
              <a:gd name="connsiteX9" fmla="*/ 0 w 5894125"/>
              <a:gd name="connsiteY9" fmla="*/ 6866308 h 6866308"/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1958454 w 5894125"/>
              <a:gd name="connsiteY2" fmla="*/ 0 h 6866308"/>
              <a:gd name="connsiteX3" fmla="*/ 5894125 w 5894125"/>
              <a:gd name="connsiteY3" fmla="*/ 0 h 6866308"/>
              <a:gd name="connsiteX4" fmla="*/ 2463170 w 5894125"/>
              <a:gd name="connsiteY4" fmla="*/ 3430955 h 6866308"/>
              <a:gd name="connsiteX5" fmla="*/ 5717569 w 5894125"/>
              <a:gd name="connsiteY5" fmla="*/ 6857446 h 6866308"/>
              <a:gd name="connsiteX6" fmla="*/ 5739481 w 5894125"/>
              <a:gd name="connsiteY6" fmla="*/ 6858000 h 6866308"/>
              <a:gd name="connsiteX7" fmla="*/ 1958454 w 5894125"/>
              <a:gd name="connsiteY7" fmla="*/ 6858000 h 6866308"/>
              <a:gd name="connsiteX8" fmla="*/ 0 w 5894125"/>
              <a:gd name="connsiteY8" fmla="*/ 6866308 h 6866308"/>
              <a:gd name="connsiteX9" fmla="*/ 0 w 5894125"/>
              <a:gd name="connsiteY9" fmla="*/ 0 h 6866308"/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1958454 w 5894125"/>
              <a:gd name="connsiteY2" fmla="*/ 0 h 6866308"/>
              <a:gd name="connsiteX3" fmla="*/ 5894125 w 5894125"/>
              <a:gd name="connsiteY3" fmla="*/ 0 h 6866308"/>
              <a:gd name="connsiteX4" fmla="*/ 2463170 w 5894125"/>
              <a:gd name="connsiteY4" fmla="*/ 3430955 h 6866308"/>
              <a:gd name="connsiteX5" fmla="*/ 5717569 w 5894125"/>
              <a:gd name="connsiteY5" fmla="*/ 6857446 h 6866308"/>
              <a:gd name="connsiteX6" fmla="*/ 5739481 w 5894125"/>
              <a:gd name="connsiteY6" fmla="*/ 6858000 h 6866308"/>
              <a:gd name="connsiteX7" fmla="*/ 0 w 5894125"/>
              <a:gd name="connsiteY7" fmla="*/ 6866308 h 6866308"/>
              <a:gd name="connsiteX8" fmla="*/ 0 w 5894125"/>
              <a:gd name="connsiteY8" fmla="*/ 0 h 6866308"/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1958454 w 5894125"/>
              <a:gd name="connsiteY2" fmla="*/ 0 h 6866308"/>
              <a:gd name="connsiteX3" fmla="*/ 5894125 w 5894125"/>
              <a:gd name="connsiteY3" fmla="*/ 0 h 6866308"/>
              <a:gd name="connsiteX4" fmla="*/ 2463170 w 5894125"/>
              <a:gd name="connsiteY4" fmla="*/ 3430955 h 6866308"/>
              <a:gd name="connsiteX5" fmla="*/ 5717569 w 5894125"/>
              <a:gd name="connsiteY5" fmla="*/ 6857446 h 6866308"/>
              <a:gd name="connsiteX6" fmla="*/ 5739481 w 5894125"/>
              <a:gd name="connsiteY6" fmla="*/ 6858000 h 6866308"/>
              <a:gd name="connsiteX7" fmla="*/ 0 w 5894125"/>
              <a:gd name="connsiteY7" fmla="*/ 6866308 h 6866308"/>
              <a:gd name="connsiteX8" fmla="*/ 0 w 5894125"/>
              <a:gd name="connsiteY8" fmla="*/ 0 h 6866308"/>
              <a:gd name="connsiteX0" fmla="*/ 0 w 5894125"/>
              <a:gd name="connsiteY0" fmla="*/ 0 h 6866308"/>
              <a:gd name="connsiteX1" fmla="*/ 914400 w 5894125"/>
              <a:gd name="connsiteY1" fmla="*/ 0 h 6866308"/>
              <a:gd name="connsiteX2" fmla="*/ 5894125 w 5894125"/>
              <a:gd name="connsiteY2" fmla="*/ 0 h 6866308"/>
              <a:gd name="connsiteX3" fmla="*/ 2463170 w 5894125"/>
              <a:gd name="connsiteY3" fmla="*/ 3430955 h 6866308"/>
              <a:gd name="connsiteX4" fmla="*/ 5717569 w 5894125"/>
              <a:gd name="connsiteY4" fmla="*/ 6857446 h 6866308"/>
              <a:gd name="connsiteX5" fmla="*/ 5739481 w 5894125"/>
              <a:gd name="connsiteY5" fmla="*/ 6858000 h 6866308"/>
              <a:gd name="connsiteX6" fmla="*/ 0 w 5894125"/>
              <a:gd name="connsiteY6" fmla="*/ 6866308 h 6866308"/>
              <a:gd name="connsiteX7" fmla="*/ 0 w 5894125"/>
              <a:gd name="connsiteY7" fmla="*/ 0 h 6866308"/>
              <a:gd name="connsiteX0" fmla="*/ 0 w 5894125"/>
              <a:gd name="connsiteY0" fmla="*/ 0 h 6866308"/>
              <a:gd name="connsiteX1" fmla="*/ 5894125 w 5894125"/>
              <a:gd name="connsiteY1" fmla="*/ 0 h 6866308"/>
              <a:gd name="connsiteX2" fmla="*/ 2463170 w 5894125"/>
              <a:gd name="connsiteY2" fmla="*/ 3430955 h 6866308"/>
              <a:gd name="connsiteX3" fmla="*/ 5717569 w 5894125"/>
              <a:gd name="connsiteY3" fmla="*/ 6857446 h 6866308"/>
              <a:gd name="connsiteX4" fmla="*/ 5739481 w 5894125"/>
              <a:gd name="connsiteY4" fmla="*/ 6858000 h 6866308"/>
              <a:gd name="connsiteX5" fmla="*/ 0 w 5894125"/>
              <a:gd name="connsiteY5" fmla="*/ 6866308 h 6866308"/>
              <a:gd name="connsiteX6" fmla="*/ 0 w 5894125"/>
              <a:gd name="connsiteY6" fmla="*/ 0 h 68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4125" h="6866308">
                <a:moveTo>
                  <a:pt x="0" y="0"/>
                </a:moveTo>
                <a:lnTo>
                  <a:pt x="5894125" y="0"/>
                </a:lnTo>
                <a:cubicBezTo>
                  <a:pt x="3999261" y="0"/>
                  <a:pt x="2463170" y="1536091"/>
                  <a:pt x="2463170" y="3430955"/>
                </a:cubicBezTo>
                <a:cubicBezTo>
                  <a:pt x="2463170" y="5266604"/>
                  <a:pt x="3904755" y="6765554"/>
                  <a:pt x="5717569" y="6857446"/>
                </a:cubicBezTo>
                <a:lnTo>
                  <a:pt x="5739481" y="6858000"/>
                </a:lnTo>
                <a:lnTo>
                  <a:pt x="0" y="6866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BB27C50-B989-4B26-8621-EB521D67A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601"/>
            <a:ext cx="7010400" cy="3435447"/>
          </a:xfrm>
          <a:custGeom>
            <a:avLst/>
            <a:gdLst>
              <a:gd name="connsiteX0" fmla="*/ 0 w 7010400"/>
              <a:gd name="connsiteY0" fmla="*/ 0 h 3435447"/>
              <a:gd name="connsiteX1" fmla="*/ 7010173 w 7010400"/>
              <a:gd name="connsiteY1" fmla="*/ 0 h 3435447"/>
              <a:gd name="connsiteX2" fmla="*/ 7010400 w 7010400"/>
              <a:gd name="connsiteY2" fmla="*/ 4492 h 3435447"/>
              <a:gd name="connsiteX3" fmla="*/ 3756001 w 7010400"/>
              <a:gd name="connsiteY3" fmla="*/ 3430983 h 3435447"/>
              <a:gd name="connsiteX4" fmla="*/ 3594737 w 7010400"/>
              <a:gd name="connsiteY4" fmla="*/ 3435060 h 3435447"/>
              <a:gd name="connsiteX5" fmla="*/ 3594737 w 7010400"/>
              <a:gd name="connsiteY5" fmla="*/ 3435447 h 3435447"/>
              <a:gd name="connsiteX6" fmla="*/ 3579445 w 7010400"/>
              <a:gd name="connsiteY6" fmla="*/ 3435447 h 3435447"/>
              <a:gd name="connsiteX7" fmla="*/ 0 w 7010400"/>
              <a:gd name="connsiteY7" fmla="*/ 3435447 h 343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3435447">
                <a:moveTo>
                  <a:pt x="0" y="0"/>
                </a:moveTo>
                <a:lnTo>
                  <a:pt x="7010173" y="0"/>
                </a:lnTo>
                <a:lnTo>
                  <a:pt x="7010400" y="4492"/>
                </a:lnTo>
                <a:cubicBezTo>
                  <a:pt x="7010400" y="1840141"/>
                  <a:pt x="5568815" y="3339091"/>
                  <a:pt x="3756001" y="3430983"/>
                </a:cubicBezTo>
                <a:lnTo>
                  <a:pt x="3594737" y="3435060"/>
                </a:lnTo>
                <a:lnTo>
                  <a:pt x="3594737" y="3435447"/>
                </a:lnTo>
                <a:lnTo>
                  <a:pt x="3579445" y="3435447"/>
                </a:lnTo>
                <a:lnTo>
                  <a:pt x="0" y="3435447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ECD7A-B49A-7418-E23F-36E7875E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8" y="3412"/>
            <a:ext cx="5632173" cy="2500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Georgia Pro"/>
              </a:rPr>
              <a:t>OUTLINE: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BBDF9-F5E6-15F0-F05C-808A7E2C2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89" r="17689"/>
          <a:stretch/>
        </p:blipFill>
        <p:spPr>
          <a:xfrm>
            <a:off x="7924800" y="10"/>
            <a:ext cx="4267200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F947271-B379-4ADF-B35C-7C914F9E4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EC45F-0B8E-9B41-939C-6AA393E4E273}"/>
              </a:ext>
            </a:extLst>
          </p:cNvPr>
          <p:cNvSpPr txBox="1"/>
          <p:nvPr/>
        </p:nvSpPr>
        <p:spPr>
          <a:xfrm>
            <a:off x="8193205" y="1062249"/>
            <a:ext cx="3823647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r>
              <a:rPr lang="en-US" sz="2400" dirty="0">
                <a:solidFill>
                  <a:schemeClr val="bg2"/>
                </a:solidFill>
                <a:latin typeface="Georgia Pro"/>
              </a:rPr>
              <a:t>Objective</a:t>
            </a:r>
            <a:endParaRPr lang="en-US" dirty="0">
              <a:solidFill>
                <a:schemeClr val="bg2"/>
              </a:solidFill>
              <a:latin typeface="Arial Nova Light"/>
            </a:endParaRPr>
          </a:p>
          <a:p>
            <a:endParaRPr lang="en-US" sz="2400" dirty="0">
              <a:solidFill>
                <a:schemeClr val="bg2"/>
              </a:solidFill>
              <a:latin typeface="Georgia Pro"/>
            </a:endParaRPr>
          </a:p>
          <a:p>
            <a:r>
              <a:rPr lang="en-US" sz="2400" dirty="0">
                <a:solidFill>
                  <a:schemeClr val="bg2"/>
                </a:solidFill>
                <a:latin typeface="Georgia Pro"/>
              </a:rPr>
              <a:t>2. Software Requirement</a:t>
            </a:r>
          </a:p>
          <a:p>
            <a:endParaRPr lang="en-US" sz="2400" dirty="0">
              <a:solidFill>
                <a:schemeClr val="bg2"/>
              </a:solidFill>
              <a:latin typeface="Georgia Pro"/>
            </a:endParaRPr>
          </a:p>
          <a:p>
            <a:r>
              <a:rPr lang="en-US" sz="2400" dirty="0">
                <a:solidFill>
                  <a:schemeClr val="bg2"/>
                </a:solidFill>
                <a:latin typeface="Georgia Pro"/>
              </a:rPr>
              <a:t>3. Hardware Requirement</a:t>
            </a:r>
          </a:p>
          <a:p>
            <a:endParaRPr lang="en-US" sz="2400" dirty="0">
              <a:solidFill>
                <a:schemeClr val="bg2"/>
              </a:solidFill>
              <a:latin typeface="Georgia Pro"/>
            </a:endParaRPr>
          </a:p>
          <a:p>
            <a:r>
              <a:rPr lang="en-US" sz="2400" dirty="0">
                <a:solidFill>
                  <a:schemeClr val="bg2"/>
                </a:solidFill>
                <a:latin typeface="Georgia Pro"/>
              </a:rPr>
              <a:t>4.Role Played</a:t>
            </a:r>
          </a:p>
          <a:p>
            <a:endParaRPr lang="en-US" sz="2400" dirty="0">
              <a:solidFill>
                <a:schemeClr val="bg2"/>
              </a:solidFill>
              <a:latin typeface="Georgia Pro"/>
            </a:endParaRPr>
          </a:p>
          <a:p>
            <a:r>
              <a:rPr lang="en-US" sz="2400" dirty="0">
                <a:solidFill>
                  <a:schemeClr val="bg2"/>
                </a:solidFill>
                <a:latin typeface="Georgia Pro"/>
              </a:rPr>
              <a:t>5. Screenshots</a:t>
            </a:r>
          </a:p>
          <a:p>
            <a:endParaRPr lang="en-US" sz="2400" dirty="0">
              <a:solidFill>
                <a:schemeClr val="bg2"/>
              </a:solidFill>
              <a:latin typeface="Georgia Pro"/>
            </a:endParaRPr>
          </a:p>
          <a:p>
            <a:r>
              <a:rPr lang="en-US" sz="2400" dirty="0">
                <a:solidFill>
                  <a:schemeClr val="bg2"/>
                </a:solidFill>
                <a:latin typeface="Georgia Pro"/>
              </a:rPr>
              <a:t>6.Future Scope</a:t>
            </a:r>
          </a:p>
        </p:txBody>
      </p:sp>
    </p:spTree>
    <p:extLst>
      <p:ext uri="{BB962C8B-B14F-4D97-AF65-F5344CB8AC3E}">
        <p14:creationId xmlns:p14="http://schemas.microsoft.com/office/powerpoint/2010/main" val="13544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63154B-778D-4A97-B328-36341A52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852807-850F-4AFA-B3C1-C7E2F180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914"/>
            <a:ext cx="12192000" cy="6867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FE1A07-A5FC-4947-88B8-D7BBEEDDD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7" y="0"/>
            <a:ext cx="3923248" cy="6853236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475B8A0-61D9-46E9-8787-46CEB7D0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345BFCA-92C3-4C8C-AD4E-7C93B21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42CB2DF-2926-4309-B0C1-B570F8A0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DD5268D-4E12-4537-9331-7D63522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1191E-B9FA-3576-99BF-FC6F9510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3048000" cy="5491164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latin typeface="Georgia Pro"/>
              </a:rPr>
              <a:t>OBJECTIVE:</a:t>
            </a: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4AB6-F53C-CD02-4192-C58A4AEDD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599" y="685800"/>
            <a:ext cx="5791201" cy="5491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Georgia Pro"/>
                <a:ea typeface="+mn-lt"/>
                <a:cs typeface="+mn-lt"/>
              </a:rPr>
              <a:t>Driver drowsiness detection is a car safety technology which helps to save the life of the</a:t>
            </a:r>
            <a:br>
              <a:rPr lang="en-US" dirty="0">
                <a:latin typeface="Georgia Pro"/>
                <a:ea typeface="+mn-lt"/>
                <a:cs typeface="+mn-lt"/>
              </a:rPr>
            </a:br>
            <a:r>
              <a:rPr lang="en-US" dirty="0">
                <a:solidFill>
                  <a:srgbClr val="FFFFFF"/>
                </a:solidFill>
                <a:latin typeface="Georgia Pro"/>
                <a:ea typeface="+mn-lt"/>
                <a:cs typeface="+mn-lt"/>
              </a:rPr>
              <a:t>driver by preventing accidents when the driver is getting drowsy.</a:t>
            </a:r>
          </a:p>
          <a:p>
            <a:endParaRPr lang="en-US">
              <a:solidFill>
                <a:srgbClr val="FFFFFF"/>
              </a:solidFill>
              <a:latin typeface="Georgia Pro"/>
            </a:endParaRPr>
          </a:p>
          <a:p>
            <a:r>
              <a:rPr lang="en-US" dirty="0">
                <a:solidFill>
                  <a:srgbClr val="FFFFFF"/>
                </a:solidFill>
                <a:latin typeface="Georgia Pro"/>
              </a:rPr>
              <a:t>Main objective is to continuously monitor the retina of the driver's eye while the vehicle is moving.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latin typeface="Georgia Pro"/>
            </a:endParaRPr>
          </a:p>
          <a:p>
            <a:r>
              <a:rPr lang="en-US" dirty="0">
                <a:solidFill>
                  <a:srgbClr val="FFFFFF"/>
                </a:solidFill>
                <a:latin typeface="Georgia Pro"/>
              </a:rPr>
              <a:t>To alert the driver by buzzing an alarm when he starts getting drowsy.</a:t>
            </a:r>
          </a:p>
        </p:txBody>
      </p:sp>
    </p:spTree>
    <p:extLst>
      <p:ext uri="{BB962C8B-B14F-4D97-AF65-F5344CB8AC3E}">
        <p14:creationId xmlns:p14="http://schemas.microsoft.com/office/powerpoint/2010/main" val="183617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BA4298C-3B35-4490-B20E-FE53B8561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747F40-F9BD-47EC-AE13-27CA7BBEF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038-77D9-20F1-47AE-0D8634670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621846"/>
            <a:ext cx="9914859" cy="1036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Georgia Pro"/>
              </a:rPr>
              <a:t>SOFTWARE REQUIREMENT: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115D65E-0C93-4C40-B736-E34E0BBE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424" y="2132695"/>
            <a:ext cx="8231814" cy="4725305"/>
          </a:xfrm>
          <a:custGeom>
            <a:avLst/>
            <a:gdLst>
              <a:gd name="connsiteX0" fmla="*/ 5778056 w 8231814"/>
              <a:gd name="connsiteY0" fmla="*/ 0 h 4725305"/>
              <a:gd name="connsiteX1" fmla="*/ 8219146 w 8231814"/>
              <a:gd name="connsiteY1" fmla="*/ 2202876 h 4725305"/>
              <a:gd name="connsiteX2" fmla="*/ 8230954 w 8231814"/>
              <a:gd name="connsiteY2" fmla="*/ 2436722 h 4725305"/>
              <a:gd name="connsiteX3" fmla="*/ 8231814 w 8231814"/>
              <a:gd name="connsiteY3" fmla="*/ 2436722 h 4725305"/>
              <a:gd name="connsiteX4" fmla="*/ 8231814 w 8231814"/>
              <a:gd name="connsiteY4" fmla="*/ 2453759 h 4725305"/>
              <a:gd name="connsiteX5" fmla="*/ 8231814 w 8231814"/>
              <a:gd name="connsiteY5" fmla="*/ 4725305 h 4725305"/>
              <a:gd name="connsiteX6" fmla="*/ 0 w 8231814"/>
              <a:gd name="connsiteY6" fmla="*/ 4725305 h 4725305"/>
              <a:gd name="connsiteX7" fmla="*/ 0 w 8231814"/>
              <a:gd name="connsiteY7" fmla="*/ 2797 h 4725305"/>
              <a:gd name="connsiteX8" fmla="*/ 5667466 w 8231814"/>
              <a:gd name="connsiteY8" fmla="*/ 2797 h 47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31814" h="4725305">
                <a:moveTo>
                  <a:pt x="5778056" y="0"/>
                </a:moveTo>
                <a:cubicBezTo>
                  <a:pt x="7048530" y="0"/>
                  <a:pt x="8093488" y="965554"/>
                  <a:pt x="8219146" y="2202876"/>
                </a:cubicBezTo>
                <a:lnTo>
                  <a:pt x="8230954" y="2436722"/>
                </a:lnTo>
                <a:lnTo>
                  <a:pt x="8231814" y="2436722"/>
                </a:lnTo>
                <a:lnTo>
                  <a:pt x="8231814" y="2453759"/>
                </a:lnTo>
                <a:lnTo>
                  <a:pt x="8231814" y="4725305"/>
                </a:lnTo>
                <a:lnTo>
                  <a:pt x="0" y="4725305"/>
                </a:lnTo>
                <a:lnTo>
                  <a:pt x="0" y="2797"/>
                </a:lnTo>
                <a:lnTo>
                  <a:pt x="5667466" y="2797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computer, indoor&#10;&#10;Description automatically generated">
            <a:extLst>
              <a:ext uri="{FF2B5EF4-FFF2-40B4-BE49-F238E27FC236}">
                <a16:creationId xmlns:a16="http://schemas.microsoft.com/office/drawing/2014/main" id="{DE3C0EBD-CA6D-3BB2-2A25-1D5D53A8F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349" r="22039" b="-2"/>
          <a:stretch/>
        </p:blipFill>
        <p:spPr>
          <a:xfrm>
            <a:off x="20" y="2138900"/>
            <a:ext cx="4267180" cy="4719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767E3-5CBA-C51B-60B7-873A1AD6A314}"/>
              </a:ext>
            </a:extLst>
          </p:cNvPr>
          <p:cNvSpPr txBox="1"/>
          <p:nvPr/>
        </p:nvSpPr>
        <p:spPr>
          <a:xfrm>
            <a:off x="4892722" y="2674961"/>
            <a:ext cx="6080078" cy="35020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Georgia Pro"/>
              </a:rPr>
              <a:t>JUPYTER NOTEBOOK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Georgia Pro"/>
              </a:rPr>
              <a:t>MACHINE LEARNING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Georgia Pro"/>
              </a:rPr>
              <a:t>KERAS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Georgia Pro"/>
              </a:rPr>
              <a:t>TENSORFLOW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Georgia Pro"/>
              </a:rPr>
              <a:t>WINSOUND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Georgia Pro"/>
              </a:rPr>
              <a:t>DATASET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2EF89B5-146A-40CD-9E37-AE6B8156D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127662"/>
            <a:ext cx="2343647" cy="4520714"/>
          </a:xfrm>
          <a:custGeom>
            <a:avLst/>
            <a:gdLst>
              <a:gd name="connsiteX0" fmla="*/ 2343647 w 2343647"/>
              <a:gd name="connsiteY0" fmla="*/ 0 h 4520714"/>
              <a:gd name="connsiteX1" fmla="*/ 2343647 w 2343647"/>
              <a:gd name="connsiteY1" fmla="*/ 4520714 h 4520714"/>
              <a:gd name="connsiteX2" fmla="*/ 2340504 w 2343647"/>
              <a:gd name="connsiteY2" fmla="*/ 4458470 h 4520714"/>
              <a:gd name="connsiteX3" fmla="*/ 134816 w 2343647"/>
              <a:gd name="connsiteY3" fmla="*/ 2266740 h 4520714"/>
              <a:gd name="connsiteX4" fmla="*/ 0 w 2343647"/>
              <a:gd name="connsiteY4" fmla="*/ 2260357 h 4520714"/>
              <a:gd name="connsiteX5" fmla="*/ 134816 w 2343647"/>
              <a:gd name="connsiteY5" fmla="*/ 2253974 h 4520714"/>
              <a:gd name="connsiteX6" fmla="*/ 2340504 w 2343647"/>
              <a:gd name="connsiteY6" fmla="*/ 62243 h 452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3647" h="4520714">
                <a:moveTo>
                  <a:pt x="2343647" y="0"/>
                </a:moveTo>
                <a:lnTo>
                  <a:pt x="2343647" y="4520714"/>
                </a:lnTo>
                <a:lnTo>
                  <a:pt x="2340504" y="4458470"/>
                </a:lnTo>
                <a:cubicBezTo>
                  <a:pt x="2222700" y="3298480"/>
                  <a:pt x="1296917" y="2377350"/>
                  <a:pt x="134816" y="2266740"/>
                </a:cubicBezTo>
                <a:lnTo>
                  <a:pt x="0" y="2260357"/>
                </a:lnTo>
                <a:lnTo>
                  <a:pt x="134816" y="2253974"/>
                </a:lnTo>
                <a:cubicBezTo>
                  <a:pt x="1296917" y="2143364"/>
                  <a:pt x="2222700" y="1222233"/>
                  <a:pt x="2340504" y="6224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8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7901D2C-4D1D-4053-BD62-10629272A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indoor, yellow, electronics, camera&#10;&#10;Description automatically generated">
            <a:extLst>
              <a:ext uri="{FF2B5EF4-FFF2-40B4-BE49-F238E27FC236}">
                <a16:creationId xmlns:a16="http://schemas.microsoft.com/office/drawing/2014/main" id="{40A88FC0-61E1-18AA-27B1-8CCB7667F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57F552-6ACB-4BD6-95BB-552E32337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71871" cy="6858000"/>
          </a:xfrm>
          <a:custGeom>
            <a:avLst/>
            <a:gdLst>
              <a:gd name="connsiteX0" fmla="*/ 0 w 4871871"/>
              <a:gd name="connsiteY0" fmla="*/ 0 h 6858000"/>
              <a:gd name="connsiteX1" fmla="*/ 790508 w 4871871"/>
              <a:gd name="connsiteY1" fmla="*/ 0 h 6858000"/>
              <a:gd name="connsiteX2" fmla="*/ 1263666 w 4871871"/>
              <a:gd name="connsiteY2" fmla="*/ 0 h 6858000"/>
              <a:gd name="connsiteX3" fmla="*/ 2109797 w 4871871"/>
              <a:gd name="connsiteY3" fmla="*/ 0 h 6858000"/>
              <a:gd name="connsiteX4" fmla="*/ 2109797 w 4871871"/>
              <a:gd name="connsiteY4" fmla="*/ 3626 h 6858000"/>
              <a:gd name="connsiteX5" fmla="*/ 2327760 w 4871871"/>
              <a:gd name="connsiteY5" fmla="*/ 14632 h 6858000"/>
              <a:gd name="connsiteX6" fmla="*/ 4871871 w 4871871"/>
              <a:gd name="connsiteY6" fmla="*/ 2833858 h 6858000"/>
              <a:gd name="connsiteX7" fmla="*/ 4869909 w 4871871"/>
              <a:gd name="connsiteY7" fmla="*/ 2911467 h 6858000"/>
              <a:gd name="connsiteX8" fmla="*/ 4871871 w 4871871"/>
              <a:gd name="connsiteY8" fmla="*/ 2911467 h 6858000"/>
              <a:gd name="connsiteX9" fmla="*/ 4871871 w 4871871"/>
              <a:gd name="connsiteY9" fmla="*/ 6858000 h 6858000"/>
              <a:gd name="connsiteX10" fmla="*/ 0 w 4871871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71871" h="6858000">
                <a:moveTo>
                  <a:pt x="0" y="0"/>
                </a:moveTo>
                <a:lnTo>
                  <a:pt x="790508" y="0"/>
                </a:lnTo>
                <a:lnTo>
                  <a:pt x="1263666" y="0"/>
                </a:lnTo>
                <a:lnTo>
                  <a:pt x="2109797" y="0"/>
                </a:lnTo>
                <a:lnTo>
                  <a:pt x="2109797" y="3626"/>
                </a:lnTo>
                <a:lnTo>
                  <a:pt x="2327760" y="14632"/>
                </a:lnTo>
                <a:cubicBezTo>
                  <a:pt x="3756749" y="159754"/>
                  <a:pt x="4871871" y="1366581"/>
                  <a:pt x="4871871" y="2833858"/>
                </a:cubicBezTo>
                <a:lnTo>
                  <a:pt x="4869909" y="2911467"/>
                </a:lnTo>
                <a:lnTo>
                  <a:pt x="4871871" y="2911467"/>
                </a:lnTo>
                <a:lnTo>
                  <a:pt x="48718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2AA552-C057-41E2-B495-5E99A675A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04" y="-1"/>
            <a:ext cx="12192000" cy="4427159"/>
          </a:xfrm>
          <a:custGeom>
            <a:avLst/>
            <a:gdLst>
              <a:gd name="connsiteX0" fmla="*/ 0 w 12192000"/>
              <a:gd name="connsiteY0" fmla="*/ 0 h 4427159"/>
              <a:gd name="connsiteX1" fmla="*/ 12192000 w 12192000"/>
              <a:gd name="connsiteY1" fmla="*/ 0 h 4427159"/>
              <a:gd name="connsiteX2" fmla="*/ 12192000 w 12192000"/>
              <a:gd name="connsiteY2" fmla="*/ 861683 h 4427159"/>
              <a:gd name="connsiteX3" fmla="*/ 11844593 w 12192000"/>
              <a:gd name="connsiteY3" fmla="*/ 861683 h 4427159"/>
              <a:gd name="connsiteX4" fmla="*/ 11844593 w 12192000"/>
              <a:gd name="connsiteY4" fmla="*/ 861680 h 4427159"/>
              <a:gd name="connsiteX5" fmla="*/ 3758325 w 12192000"/>
              <a:gd name="connsiteY5" fmla="*/ 861680 h 4427159"/>
              <a:gd name="connsiteX6" fmla="*/ 3758325 w 12192000"/>
              <a:gd name="connsiteY6" fmla="*/ 864214 h 4427159"/>
              <a:gd name="connsiteX7" fmla="*/ 3658142 w 12192000"/>
              <a:gd name="connsiteY7" fmla="*/ 861680 h 4427159"/>
              <a:gd name="connsiteX8" fmla="*/ 18887 w 12192000"/>
              <a:gd name="connsiteY8" fmla="*/ 4145798 h 4427159"/>
              <a:gd name="connsiteX9" fmla="*/ 4679 w 12192000"/>
              <a:gd name="connsiteY9" fmla="*/ 4427159 h 4427159"/>
              <a:gd name="connsiteX10" fmla="*/ 0 w 12192000"/>
              <a:gd name="connsiteY10" fmla="*/ 4427159 h 442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427159">
                <a:moveTo>
                  <a:pt x="0" y="0"/>
                </a:moveTo>
                <a:lnTo>
                  <a:pt x="12192000" y="0"/>
                </a:lnTo>
                <a:lnTo>
                  <a:pt x="12192000" y="861683"/>
                </a:lnTo>
                <a:lnTo>
                  <a:pt x="11844593" y="861683"/>
                </a:lnTo>
                <a:lnTo>
                  <a:pt x="11844593" y="861680"/>
                </a:lnTo>
                <a:lnTo>
                  <a:pt x="3758325" y="861680"/>
                </a:lnTo>
                <a:lnTo>
                  <a:pt x="3758325" y="864214"/>
                </a:lnTo>
                <a:lnTo>
                  <a:pt x="3658142" y="861680"/>
                </a:lnTo>
                <a:cubicBezTo>
                  <a:pt x="1764077" y="861680"/>
                  <a:pt x="206220" y="2301158"/>
                  <a:pt x="18887" y="4145798"/>
                </a:cubicBezTo>
                <a:lnTo>
                  <a:pt x="4679" y="4427159"/>
                </a:lnTo>
                <a:lnTo>
                  <a:pt x="0" y="442715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C001E-F0CB-1DC7-F3B3-ECCBE1EC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964976"/>
            <a:ext cx="4196902" cy="56231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Georgia Pro"/>
              </a:rPr>
              <a:t>HARDWARE REQUIREMENT: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53BC6-155E-ACD3-CD3B-EACE784C135E}"/>
              </a:ext>
            </a:extLst>
          </p:cNvPr>
          <p:cNvSpPr txBox="1"/>
          <p:nvPr/>
        </p:nvSpPr>
        <p:spPr>
          <a:xfrm>
            <a:off x="613723" y="462843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Georgia Pro"/>
              </a:rPr>
              <a:t>WEB CAMERA</a:t>
            </a:r>
          </a:p>
        </p:txBody>
      </p:sp>
    </p:spTree>
    <p:extLst>
      <p:ext uri="{BB962C8B-B14F-4D97-AF65-F5344CB8AC3E}">
        <p14:creationId xmlns:p14="http://schemas.microsoft.com/office/powerpoint/2010/main" val="304608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71F5A19-AFB8-4ED6-8F86-8FE92E25F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318C9-7067-4AF3-A9BC-F2C5E2B9E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CBCA77-4A1A-4B77-9C11-2974C6B5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567915" y="0"/>
            <a:ext cx="4618929" cy="6858000"/>
          </a:xfrm>
          <a:custGeom>
            <a:avLst/>
            <a:gdLst>
              <a:gd name="connsiteX0" fmla="*/ 0 w 4618929"/>
              <a:gd name="connsiteY0" fmla="*/ 0 h 6858000"/>
              <a:gd name="connsiteX1" fmla="*/ 4618929 w 4618929"/>
              <a:gd name="connsiteY1" fmla="*/ 0 h 6858000"/>
              <a:gd name="connsiteX2" fmla="*/ 1187974 w 4618929"/>
              <a:gd name="connsiteY2" fmla="*/ 3430955 h 6858000"/>
              <a:gd name="connsiteX3" fmla="*/ 4442373 w 4618929"/>
              <a:gd name="connsiteY3" fmla="*/ 6857446 h 6858000"/>
              <a:gd name="connsiteX4" fmla="*/ 4464285 w 4618929"/>
              <a:gd name="connsiteY4" fmla="*/ 6858000 h 6858000"/>
              <a:gd name="connsiteX5" fmla="*/ 0 w 461892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8929" h="6858000">
                <a:moveTo>
                  <a:pt x="0" y="0"/>
                </a:moveTo>
                <a:lnTo>
                  <a:pt x="4618929" y="0"/>
                </a:lnTo>
                <a:cubicBezTo>
                  <a:pt x="2724065" y="0"/>
                  <a:pt x="1187974" y="1536091"/>
                  <a:pt x="1187974" y="3430955"/>
                </a:cubicBezTo>
                <a:cubicBezTo>
                  <a:pt x="1187974" y="5266604"/>
                  <a:pt x="2629559" y="6765554"/>
                  <a:pt x="4442373" y="6857446"/>
                </a:cubicBezTo>
                <a:lnTo>
                  <a:pt x="4464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3141714-A262-4487-9255-83CFE2CAE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005D4-2C91-8245-EDC4-E1221C4C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latin typeface="Georgia Pro"/>
              </a:rPr>
              <a:t>ROLE PLAYED: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27BD3-600C-A8FC-D6ED-7DCC8FCAD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6050"/>
            <a:ext cx="9420225" cy="34909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latin typeface="Georgia Pro"/>
              </a:rPr>
              <a:t>Collected data set required for the project from online sources.</a:t>
            </a:r>
          </a:p>
          <a:p>
            <a:r>
              <a:rPr lang="en-US" sz="2400">
                <a:solidFill>
                  <a:srgbClr val="FFFFFF"/>
                </a:solidFill>
                <a:latin typeface="Georgia Pro"/>
              </a:rPr>
              <a:t>Sorted the data into training data and testing data, further divided data into opened eyes and closed eyes.</a:t>
            </a:r>
          </a:p>
          <a:p>
            <a:r>
              <a:rPr lang="en-US" sz="2400">
                <a:solidFill>
                  <a:srgbClr val="FFFFFF"/>
                </a:solidFill>
                <a:latin typeface="Georgia Pro"/>
              </a:rPr>
              <a:t>Created model and trained the model based on collected data.</a:t>
            </a:r>
          </a:p>
          <a:p>
            <a:r>
              <a:rPr lang="en-US" sz="2400">
                <a:solidFill>
                  <a:srgbClr val="FFFFFF"/>
                </a:solidFill>
                <a:latin typeface="Georgia Pro"/>
              </a:rPr>
              <a:t>Created main program to detect face and eyes.</a:t>
            </a:r>
          </a:p>
          <a:p>
            <a:r>
              <a:rPr lang="en-US" sz="2400">
                <a:solidFill>
                  <a:srgbClr val="FFFFFF"/>
                </a:solidFill>
                <a:latin typeface="Georgia Pro"/>
              </a:rPr>
              <a:t>Created beep sound when eyes are closed.</a:t>
            </a:r>
          </a:p>
          <a:p>
            <a:endParaRPr lang="en-US">
              <a:solidFill>
                <a:srgbClr val="FFFFFF"/>
              </a:solidFill>
              <a:latin typeface="Georgia Pro"/>
            </a:endParaRPr>
          </a:p>
        </p:txBody>
      </p:sp>
    </p:spTree>
    <p:extLst>
      <p:ext uri="{BB962C8B-B14F-4D97-AF65-F5344CB8AC3E}">
        <p14:creationId xmlns:p14="http://schemas.microsoft.com/office/powerpoint/2010/main" val="363718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1F5A19-AFB8-4ED6-8F86-8FE92E25F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F7475D-5CD0-420F-8E59-B84F32727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59C0D-E18A-4C86-B214-4AC5F1CB6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18929" cy="6858000"/>
          </a:xfrm>
          <a:custGeom>
            <a:avLst/>
            <a:gdLst>
              <a:gd name="connsiteX0" fmla="*/ 0 w 4618929"/>
              <a:gd name="connsiteY0" fmla="*/ 0 h 6858000"/>
              <a:gd name="connsiteX1" fmla="*/ 4618929 w 4618929"/>
              <a:gd name="connsiteY1" fmla="*/ 0 h 6858000"/>
              <a:gd name="connsiteX2" fmla="*/ 1187974 w 4618929"/>
              <a:gd name="connsiteY2" fmla="*/ 3430955 h 6858000"/>
              <a:gd name="connsiteX3" fmla="*/ 4442373 w 4618929"/>
              <a:gd name="connsiteY3" fmla="*/ 6857446 h 6858000"/>
              <a:gd name="connsiteX4" fmla="*/ 4464285 w 4618929"/>
              <a:gd name="connsiteY4" fmla="*/ 6858000 h 6858000"/>
              <a:gd name="connsiteX5" fmla="*/ 0 w 461892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8929" h="6858000">
                <a:moveTo>
                  <a:pt x="0" y="0"/>
                </a:moveTo>
                <a:lnTo>
                  <a:pt x="4618929" y="0"/>
                </a:lnTo>
                <a:cubicBezTo>
                  <a:pt x="2724065" y="0"/>
                  <a:pt x="1187974" y="1536091"/>
                  <a:pt x="1187974" y="3430955"/>
                </a:cubicBezTo>
                <a:cubicBezTo>
                  <a:pt x="1187974" y="5266604"/>
                  <a:pt x="2629559" y="6765554"/>
                  <a:pt x="4442373" y="6857446"/>
                </a:cubicBezTo>
                <a:lnTo>
                  <a:pt x="4464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7C775-FC39-BB43-53BE-2DB5634E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29" y="111339"/>
            <a:ext cx="8069180" cy="9005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Georgia Pro"/>
              </a:rPr>
              <a:t>SCREENSHOTS: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E616F4-2B04-4A83-B9CB-BD61C5724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2996" y="4677378"/>
            <a:ext cx="10739004" cy="2180622"/>
          </a:xfrm>
          <a:custGeom>
            <a:avLst/>
            <a:gdLst>
              <a:gd name="connsiteX0" fmla="*/ 3178561 w 10739004"/>
              <a:gd name="connsiteY0" fmla="*/ 0 h 2180622"/>
              <a:gd name="connsiteX1" fmla="*/ 3193852 w 10739004"/>
              <a:gd name="connsiteY1" fmla="*/ 0 h 2180622"/>
              <a:gd name="connsiteX2" fmla="*/ 10739004 w 10739004"/>
              <a:gd name="connsiteY2" fmla="*/ 0 h 2180622"/>
              <a:gd name="connsiteX3" fmla="*/ 10739004 w 10739004"/>
              <a:gd name="connsiteY3" fmla="*/ 2180622 h 2180622"/>
              <a:gd name="connsiteX4" fmla="*/ 0 w 10739004"/>
              <a:gd name="connsiteY4" fmla="*/ 2180622 h 2180622"/>
              <a:gd name="connsiteX5" fmla="*/ 16470 w 10739004"/>
              <a:gd name="connsiteY5" fmla="*/ 2134074 h 2180622"/>
              <a:gd name="connsiteX6" fmla="*/ 3017296 w 10739004"/>
              <a:gd name="connsiteY6" fmla="*/ 4464 h 218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39004" h="2180622">
                <a:moveTo>
                  <a:pt x="3178561" y="0"/>
                </a:moveTo>
                <a:lnTo>
                  <a:pt x="3193852" y="0"/>
                </a:lnTo>
                <a:lnTo>
                  <a:pt x="10739004" y="0"/>
                </a:lnTo>
                <a:lnTo>
                  <a:pt x="10739004" y="2180622"/>
                </a:lnTo>
                <a:lnTo>
                  <a:pt x="0" y="2180622"/>
                </a:lnTo>
                <a:lnTo>
                  <a:pt x="16470" y="2134074"/>
                </a:lnTo>
                <a:cubicBezTo>
                  <a:pt x="506892" y="933772"/>
                  <a:pt x="1657686" y="73383"/>
                  <a:pt x="3017296" y="44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50F7F-2CDA-A0AC-DA50-2922C217286D}"/>
              </a:ext>
            </a:extLst>
          </p:cNvPr>
          <p:cNvSpPr txBox="1"/>
          <p:nvPr/>
        </p:nvSpPr>
        <p:spPr>
          <a:xfrm>
            <a:off x="561833" y="123284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Georgia Pro"/>
              </a:rPr>
              <a:t>OPENED EYES: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62E9B016-01F1-3242-5B55-0CD678362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4" t="24438" r="44844" b="16292"/>
          <a:stretch/>
        </p:blipFill>
        <p:spPr>
          <a:xfrm>
            <a:off x="698311" y="2009208"/>
            <a:ext cx="4504714" cy="39101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EB93B2-8600-7D7B-498A-712E3E6749BF}"/>
              </a:ext>
            </a:extLst>
          </p:cNvPr>
          <p:cNvSpPr txBox="1"/>
          <p:nvPr/>
        </p:nvSpPr>
        <p:spPr>
          <a:xfrm>
            <a:off x="5867400" y="4343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BC4C591-ED10-B6EC-77B1-A6796270E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5" t="25858" r="45155" b="17391"/>
          <a:stretch/>
        </p:blipFill>
        <p:spPr>
          <a:xfrm>
            <a:off x="6680580" y="2009207"/>
            <a:ext cx="4918151" cy="3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8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1F5A19-AFB8-4ED6-8F86-8FE92E25F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F7475D-5CD0-420F-8E59-B84F32727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859C0D-E18A-4C86-B214-4AC5F1CB6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18929" cy="6858000"/>
          </a:xfrm>
          <a:custGeom>
            <a:avLst/>
            <a:gdLst>
              <a:gd name="connsiteX0" fmla="*/ 0 w 4618929"/>
              <a:gd name="connsiteY0" fmla="*/ 0 h 6858000"/>
              <a:gd name="connsiteX1" fmla="*/ 4618929 w 4618929"/>
              <a:gd name="connsiteY1" fmla="*/ 0 h 6858000"/>
              <a:gd name="connsiteX2" fmla="*/ 1187974 w 4618929"/>
              <a:gd name="connsiteY2" fmla="*/ 3430955 h 6858000"/>
              <a:gd name="connsiteX3" fmla="*/ 4442373 w 4618929"/>
              <a:gd name="connsiteY3" fmla="*/ 6857446 h 6858000"/>
              <a:gd name="connsiteX4" fmla="*/ 4464285 w 4618929"/>
              <a:gd name="connsiteY4" fmla="*/ 6858000 h 6858000"/>
              <a:gd name="connsiteX5" fmla="*/ 0 w 461892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8929" h="6858000">
                <a:moveTo>
                  <a:pt x="0" y="0"/>
                </a:moveTo>
                <a:lnTo>
                  <a:pt x="4618929" y="0"/>
                </a:lnTo>
                <a:cubicBezTo>
                  <a:pt x="2724065" y="0"/>
                  <a:pt x="1187974" y="1536091"/>
                  <a:pt x="1187974" y="3430955"/>
                </a:cubicBezTo>
                <a:cubicBezTo>
                  <a:pt x="1187974" y="5266604"/>
                  <a:pt x="2629559" y="6765554"/>
                  <a:pt x="4442373" y="6857446"/>
                </a:cubicBezTo>
                <a:lnTo>
                  <a:pt x="4464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B48-3644-84A9-3E25-04D7A391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02" y="134084"/>
            <a:ext cx="8069180" cy="87775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Georgia Pro"/>
              </a:rPr>
              <a:t>SCREENSHOTS (contd.):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E616F4-2B04-4A83-B9CB-BD61C5724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2996" y="4677378"/>
            <a:ext cx="10739004" cy="2180622"/>
          </a:xfrm>
          <a:custGeom>
            <a:avLst/>
            <a:gdLst>
              <a:gd name="connsiteX0" fmla="*/ 3178561 w 10739004"/>
              <a:gd name="connsiteY0" fmla="*/ 0 h 2180622"/>
              <a:gd name="connsiteX1" fmla="*/ 3193852 w 10739004"/>
              <a:gd name="connsiteY1" fmla="*/ 0 h 2180622"/>
              <a:gd name="connsiteX2" fmla="*/ 10739004 w 10739004"/>
              <a:gd name="connsiteY2" fmla="*/ 0 h 2180622"/>
              <a:gd name="connsiteX3" fmla="*/ 10739004 w 10739004"/>
              <a:gd name="connsiteY3" fmla="*/ 2180622 h 2180622"/>
              <a:gd name="connsiteX4" fmla="*/ 0 w 10739004"/>
              <a:gd name="connsiteY4" fmla="*/ 2180622 h 2180622"/>
              <a:gd name="connsiteX5" fmla="*/ 16470 w 10739004"/>
              <a:gd name="connsiteY5" fmla="*/ 2134074 h 2180622"/>
              <a:gd name="connsiteX6" fmla="*/ 3017296 w 10739004"/>
              <a:gd name="connsiteY6" fmla="*/ 4464 h 218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39004" h="2180622">
                <a:moveTo>
                  <a:pt x="3178561" y="0"/>
                </a:moveTo>
                <a:lnTo>
                  <a:pt x="3193852" y="0"/>
                </a:lnTo>
                <a:lnTo>
                  <a:pt x="10739004" y="0"/>
                </a:lnTo>
                <a:lnTo>
                  <a:pt x="10739004" y="2180622"/>
                </a:lnTo>
                <a:lnTo>
                  <a:pt x="0" y="2180622"/>
                </a:lnTo>
                <a:lnTo>
                  <a:pt x="16470" y="2134074"/>
                </a:lnTo>
                <a:cubicBezTo>
                  <a:pt x="506892" y="933772"/>
                  <a:pt x="1657686" y="73383"/>
                  <a:pt x="3017296" y="44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A8AFF-EA1A-8408-A245-B5C15EEF6D29}"/>
              </a:ext>
            </a:extLst>
          </p:cNvPr>
          <p:cNvSpPr txBox="1"/>
          <p:nvPr/>
        </p:nvSpPr>
        <p:spPr>
          <a:xfrm>
            <a:off x="618698" y="124422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2"/>
                </a:solidFill>
                <a:latin typeface="Georgia Pro"/>
              </a:rPr>
              <a:t>CLOSED EYES:</a:t>
            </a: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D163C979-227F-9A09-7861-1A6667B9B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4" t="28167" r="44910" b="16726"/>
          <a:stretch/>
        </p:blipFill>
        <p:spPr>
          <a:xfrm>
            <a:off x="618699" y="2192859"/>
            <a:ext cx="4538842" cy="3305866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BDFA890-2100-FD6C-6164-41575CDF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34" t="29114" r="45106" b="15949"/>
          <a:stretch/>
        </p:blipFill>
        <p:spPr>
          <a:xfrm>
            <a:off x="7235896" y="2191176"/>
            <a:ext cx="4427063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7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CFAFE48-F595-4AD0-9646-A2A0F804D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9D56F65-7321-FA5D-865E-879CD6F8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863" r="14863"/>
          <a:stretch/>
        </p:blipFill>
        <p:spPr>
          <a:xfrm>
            <a:off x="8118283" y="4556"/>
            <a:ext cx="4073717" cy="6853444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E5930DD-AC18-4308-B425-71C1E6511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82405" cy="6858000"/>
          </a:xfrm>
          <a:custGeom>
            <a:avLst/>
            <a:gdLst>
              <a:gd name="connsiteX0" fmla="*/ 0 w 11582405"/>
              <a:gd name="connsiteY0" fmla="*/ 0 h 6858000"/>
              <a:gd name="connsiteX1" fmla="*/ 914405 w 11582405"/>
              <a:gd name="connsiteY1" fmla="*/ 0 h 6858000"/>
              <a:gd name="connsiteX2" fmla="*/ 5713050 w 11582405"/>
              <a:gd name="connsiteY2" fmla="*/ 0 h 6858000"/>
              <a:gd name="connsiteX3" fmla="*/ 6305384 w 11582405"/>
              <a:gd name="connsiteY3" fmla="*/ 0 h 6858000"/>
              <a:gd name="connsiteX4" fmla="*/ 7474231 w 11582405"/>
              <a:gd name="connsiteY4" fmla="*/ 0 h 6858000"/>
              <a:gd name="connsiteX5" fmla="*/ 11582405 w 11582405"/>
              <a:gd name="connsiteY5" fmla="*/ 0 h 6858000"/>
              <a:gd name="connsiteX6" fmla="*/ 8151450 w 11582405"/>
              <a:gd name="connsiteY6" fmla="*/ 3430955 h 6858000"/>
              <a:gd name="connsiteX7" fmla="*/ 11405849 w 11582405"/>
              <a:gd name="connsiteY7" fmla="*/ 6857446 h 6858000"/>
              <a:gd name="connsiteX8" fmla="*/ 11427761 w 11582405"/>
              <a:gd name="connsiteY8" fmla="*/ 6858000 h 6858000"/>
              <a:gd name="connsiteX9" fmla="*/ 7474231 w 11582405"/>
              <a:gd name="connsiteY9" fmla="*/ 6858000 h 6858000"/>
              <a:gd name="connsiteX10" fmla="*/ 6305384 w 11582405"/>
              <a:gd name="connsiteY10" fmla="*/ 6858000 h 6858000"/>
              <a:gd name="connsiteX11" fmla="*/ 5713050 w 11582405"/>
              <a:gd name="connsiteY11" fmla="*/ 6858000 h 6858000"/>
              <a:gd name="connsiteX12" fmla="*/ 914405 w 11582405"/>
              <a:gd name="connsiteY12" fmla="*/ 6858000 h 6858000"/>
              <a:gd name="connsiteX13" fmla="*/ 0 w 11582405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82405" h="6858000">
                <a:moveTo>
                  <a:pt x="0" y="0"/>
                </a:moveTo>
                <a:lnTo>
                  <a:pt x="914405" y="0"/>
                </a:lnTo>
                <a:lnTo>
                  <a:pt x="5713050" y="0"/>
                </a:lnTo>
                <a:lnTo>
                  <a:pt x="6305384" y="0"/>
                </a:lnTo>
                <a:lnTo>
                  <a:pt x="7474231" y="0"/>
                </a:lnTo>
                <a:lnTo>
                  <a:pt x="11582405" y="0"/>
                </a:lnTo>
                <a:cubicBezTo>
                  <a:pt x="9687541" y="0"/>
                  <a:pt x="8151450" y="1536091"/>
                  <a:pt x="8151450" y="3430955"/>
                </a:cubicBezTo>
                <a:cubicBezTo>
                  <a:pt x="8151450" y="5266604"/>
                  <a:pt x="9593035" y="6765554"/>
                  <a:pt x="11405849" y="6857446"/>
                </a:cubicBezTo>
                <a:lnTo>
                  <a:pt x="11427761" y="6858000"/>
                </a:lnTo>
                <a:lnTo>
                  <a:pt x="7474231" y="6858000"/>
                </a:lnTo>
                <a:lnTo>
                  <a:pt x="6305384" y="6858000"/>
                </a:lnTo>
                <a:lnTo>
                  <a:pt x="5713050" y="6858000"/>
                </a:lnTo>
                <a:lnTo>
                  <a:pt x="9144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187E792-FEA2-4A41-B758-2F6A89601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9"/>
            <a:ext cx="11582405" cy="6858000"/>
          </a:xfrm>
          <a:custGeom>
            <a:avLst/>
            <a:gdLst>
              <a:gd name="connsiteX0" fmla="*/ 0 w 11582405"/>
              <a:gd name="connsiteY0" fmla="*/ 0 h 6858000"/>
              <a:gd name="connsiteX1" fmla="*/ 914405 w 11582405"/>
              <a:gd name="connsiteY1" fmla="*/ 0 h 6858000"/>
              <a:gd name="connsiteX2" fmla="*/ 5713050 w 11582405"/>
              <a:gd name="connsiteY2" fmla="*/ 0 h 6858000"/>
              <a:gd name="connsiteX3" fmla="*/ 6305384 w 11582405"/>
              <a:gd name="connsiteY3" fmla="*/ 0 h 6858000"/>
              <a:gd name="connsiteX4" fmla="*/ 7474231 w 11582405"/>
              <a:gd name="connsiteY4" fmla="*/ 0 h 6858000"/>
              <a:gd name="connsiteX5" fmla="*/ 11582405 w 11582405"/>
              <a:gd name="connsiteY5" fmla="*/ 0 h 6858000"/>
              <a:gd name="connsiteX6" fmla="*/ 8151450 w 11582405"/>
              <a:gd name="connsiteY6" fmla="*/ 3430955 h 6858000"/>
              <a:gd name="connsiteX7" fmla="*/ 11405849 w 11582405"/>
              <a:gd name="connsiteY7" fmla="*/ 6857446 h 6858000"/>
              <a:gd name="connsiteX8" fmla="*/ 11427761 w 11582405"/>
              <a:gd name="connsiteY8" fmla="*/ 6858000 h 6858000"/>
              <a:gd name="connsiteX9" fmla="*/ 7474231 w 11582405"/>
              <a:gd name="connsiteY9" fmla="*/ 6858000 h 6858000"/>
              <a:gd name="connsiteX10" fmla="*/ 6305384 w 11582405"/>
              <a:gd name="connsiteY10" fmla="*/ 6858000 h 6858000"/>
              <a:gd name="connsiteX11" fmla="*/ 5713050 w 11582405"/>
              <a:gd name="connsiteY11" fmla="*/ 6858000 h 6858000"/>
              <a:gd name="connsiteX12" fmla="*/ 914405 w 11582405"/>
              <a:gd name="connsiteY12" fmla="*/ 6858000 h 6858000"/>
              <a:gd name="connsiteX13" fmla="*/ 0 w 11582405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82405" h="6858000">
                <a:moveTo>
                  <a:pt x="0" y="0"/>
                </a:moveTo>
                <a:lnTo>
                  <a:pt x="914405" y="0"/>
                </a:lnTo>
                <a:lnTo>
                  <a:pt x="5713050" y="0"/>
                </a:lnTo>
                <a:lnTo>
                  <a:pt x="6305384" y="0"/>
                </a:lnTo>
                <a:lnTo>
                  <a:pt x="7474231" y="0"/>
                </a:lnTo>
                <a:lnTo>
                  <a:pt x="11582405" y="0"/>
                </a:lnTo>
                <a:cubicBezTo>
                  <a:pt x="9687541" y="0"/>
                  <a:pt x="8151450" y="1536091"/>
                  <a:pt x="8151450" y="3430955"/>
                </a:cubicBezTo>
                <a:cubicBezTo>
                  <a:pt x="8151450" y="5266604"/>
                  <a:pt x="9593035" y="6765554"/>
                  <a:pt x="11405849" y="6857446"/>
                </a:cubicBezTo>
                <a:lnTo>
                  <a:pt x="11427761" y="6858000"/>
                </a:lnTo>
                <a:lnTo>
                  <a:pt x="7474231" y="6858000"/>
                </a:lnTo>
                <a:lnTo>
                  <a:pt x="6305384" y="6858000"/>
                </a:lnTo>
                <a:lnTo>
                  <a:pt x="5713050" y="6858000"/>
                </a:lnTo>
                <a:lnTo>
                  <a:pt x="9144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306CCF-A6EE-4717-9203-A6934CAF7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8161601" cy="6853443"/>
          </a:xfrm>
          <a:custGeom>
            <a:avLst/>
            <a:gdLst>
              <a:gd name="connsiteX0" fmla="*/ 0 w 8161601"/>
              <a:gd name="connsiteY0" fmla="*/ 0 h 6853443"/>
              <a:gd name="connsiteX1" fmla="*/ 8161601 w 8161601"/>
              <a:gd name="connsiteY1" fmla="*/ 0 h 6853443"/>
              <a:gd name="connsiteX2" fmla="*/ 8143927 w 8161601"/>
              <a:gd name="connsiteY2" fmla="*/ 3773283 h 6853443"/>
              <a:gd name="connsiteX3" fmla="*/ 4730685 w 8161601"/>
              <a:gd name="connsiteY3" fmla="*/ 6853443 h 6853443"/>
              <a:gd name="connsiteX4" fmla="*/ 0 w 8161601"/>
              <a:gd name="connsiteY4" fmla="*/ 6851154 h 685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601" h="6853443">
                <a:moveTo>
                  <a:pt x="0" y="0"/>
                </a:moveTo>
                <a:lnTo>
                  <a:pt x="8161601" y="0"/>
                </a:lnTo>
                <a:lnTo>
                  <a:pt x="8143927" y="3773283"/>
                </a:lnTo>
                <a:cubicBezTo>
                  <a:pt x="7968227" y="5503363"/>
                  <a:pt x="6507120" y="6853443"/>
                  <a:pt x="4730685" y="6853443"/>
                </a:cubicBezTo>
                <a:lnTo>
                  <a:pt x="0" y="6851154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BA8FD-6EDC-533A-EE59-D7DBC9C8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" y="10022"/>
            <a:ext cx="6514773" cy="863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Georgia Pro"/>
              </a:rPr>
              <a:t>FUTURE SCOPE: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2B39D-4F8E-A347-0FF6-E1DA49CF94FE}"/>
              </a:ext>
            </a:extLst>
          </p:cNvPr>
          <p:cNvSpPr txBox="1"/>
          <p:nvPr/>
        </p:nvSpPr>
        <p:spPr>
          <a:xfrm>
            <a:off x="4549" y="868906"/>
            <a:ext cx="7815617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Georgia Pro"/>
                <a:ea typeface="+mn-lt"/>
                <a:cs typeface="+mn-lt"/>
              </a:rPr>
              <a:t>The future work of this paper can be focused on the use of outer factors for measuring fatigue and drowsiness.</a:t>
            </a:r>
          </a:p>
          <a:p>
            <a:endParaRPr lang="en-US" sz="2400">
              <a:solidFill>
                <a:schemeClr val="bg2"/>
              </a:solidFill>
              <a:latin typeface="Georgia Pro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Georgia Pro"/>
                <a:ea typeface="+mn-lt"/>
                <a:cs typeface="+mn-lt"/>
              </a:rPr>
              <a:t>The outer factors may be weather conditions, state of the vehicle, time of sleeping and, mechanical data.</a:t>
            </a:r>
          </a:p>
          <a:p>
            <a:endParaRPr lang="en-US" sz="2400">
              <a:solidFill>
                <a:schemeClr val="bg2"/>
              </a:solidFill>
              <a:latin typeface="Georgia Pro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Georgia Pro"/>
                <a:ea typeface="+mn-lt"/>
                <a:cs typeface="+mn-lt"/>
              </a:rPr>
              <a:t>In the future, more work can be done to automate the zoom on the eyes after they are localized.</a:t>
            </a:r>
          </a:p>
          <a:p>
            <a:endParaRPr lang="en-US" sz="2400">
              <a:solidFill>
                <a:schemeClr val="bg2"/>
              </a:solidFill>
              <a:latin typeface="Georgia Pro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Georgia Pro"/>
              </a:rPr>
              <a:t>In future, more focus can be on eyes as well as mouth for yawning.</a:t>
            </a:r>
          </a:p>
          <a:p>
            <a:endParaRPr lang="en-US" sz="2400">
              <a:solidFill>
                <a:schemeClr val="bg2"/>
              </a:solidFill>
              <a:latin typeface="Georgia Pro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latin typeface="Georgia Pro"/>
              </a:rPr>
              <a:t>Can be used by transport companies to keep check on the drivers.</a:t>
            </a:r>
          </a:p>
        </p:txBody>
      </p:sp>
    </p:spTree>
    <p:extLst>
      <p:ext uri="{BB962C8B-B14F-4D97-AF65-F5344CB8AC3E}">
        <p14:creationId xmlns:p14="http://schemas.microsoft.com/office/powerpoint/2010/main" val="2518165180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289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Nova Light</vt:lpstr>
      <vt:lpstr>Elephant</vt:lpstr>
      <vt:lpstr>Georgia</vt:lpstr>
      <vt:lpstr>Georgia Pro</vt:lpstr>
      <vt:lpstr>ModOverlayVTI</vt:lpstr>
      <vt:lpstr>Next-Gen Driver Vigilance in Revolutionizing Road Safety</vt:lpstr>
      <vt:lpstr>OUTLINE:</vt:lpstr>
      <vt:lpstr>OBJECTIVE:</vt:lpstr>
      <vt:lpstr>SOFTWARE REQUIREMENT:</vt:lpstr>
      <vt:lpstr>HARDWARE REQUIREMENT:</vt:lpstr>
      <vt:lpstr>ROLE PLAYED:</vt:lpstr>
      <vt:lpstr>SCREENSHOTS:</vt:lpstr>
      <vt:lpstr>SCREENSHOTS (contd.):</vt:lpstr>
      <vt:lpstr>FUTURE SCOPE: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Vivek Kumar</cp:lastModifiedBy>
  <cp:revision>90</cp:revision>
  <dcterms:created xsi:type="dcterms:W3CDTF">2022-07-20T12:13:05Z</dcterms:created>
  <dcterms:modified xsi:type="dcterms:W3CDTF">2024-02-09T08:02:31Z</dcterms:modified>
</cp:coreProperties>
</file>